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</p:sldIdLst>
  <p:sldSz cy="5143500" cx="9144000"/>
  <p:notesSz cx="6858000" cy="9144000"/>
  <p:embeddedFontLst>
    <p:embeddedFont>
      <p:font typeface="Roboto"/>
      <p:regular r:id="rId161"/>
      <p:bold r:id="rId162"/>
      <p:italic r:id="rId163"/>
      <p:boldItalic r:id="rId1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164" Type="http://schemas.openxmlformats.org/officeDocument/2006/relationships/font" Target="fonts/Roboto-boldItalic.fntdata"/><Relationship Id="rId163" Type="http://schemas.openxmlformats.org/officeDocument/2006/relationships/font" Target="fonts/Roboto-italic.fntdata"/><Relationship Id="rId162" Type="http://schemas.openxmlformats.org/officeDocument/2006/relationships/font" Target="fonts/Roboto-bold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Roboto-regular.fntdata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54d2bb35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54d2bb35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caffa2ec4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caffa2ec4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caffa2ec4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caffa2ec4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affa2ec4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caffa2ec4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f55ebd5bf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f55ebd5bf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f54d2bb35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f54d2bb35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f54d2bb35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f54d2bb35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f54d2bb35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f54d2bb35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f54d2bb35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f54d2bb35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f54d2bb35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f54d2bb35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f54d2bb35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f54d2bb35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54d2bb3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54d2bb3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f54d2bb35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f54d2bb35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f54d2bb35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f54d2bb35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f54d2bb35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f54d2bb35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f55ebd5bf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f55ebd5bf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f55ebd5bf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f55ebd5bf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f55ebd5bf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f55ebd5bf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f55ebd5bf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f55ebd5bf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f55ebd5bf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f55ebd5bf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f55ebd5bf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f55ebd5bf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f55ebd5bf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f55ebd5bf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54d2bb35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54d2bb35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f55ebd5bf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f55ebd5bf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f55ebd5bf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f55ebd5bf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f55ebd5bf0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f55ebd5bf0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f55ebd5bf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f55ebd5bf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f55ebd5bf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f55ebd5bf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f55ebd5bf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f55ebd5bf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f55ebd5bf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f55ebd5bf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f55ebd5bf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f55ebd5bf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f55ebd5bf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f55ebd5bf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f54d2bb35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f54d2bb35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54d2bb35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54d2bb35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f54d2bb35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f54d2bb35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f54d2bb35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f54d2bb35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f54d2bb35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f54d2bb35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f54d2bb35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f54d2bb35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f54d2bb35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f54d2bb35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f54d2bb35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f54d2bb35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f54d2bb35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f54d2bb35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f54d2bb35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f54d2bb35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f54d2bb35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f54d2bb35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f54d2bb359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f54d2bb35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54d2bb35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54d2bb35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f54d2bb35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f54d2bb35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f54d2bb35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f54d2bb35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f54d2bb35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f54d2bb35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f54d2bb35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f54d2bb35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f54d2bb35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f54d2bb35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f54d2bb35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f54d2bb35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f54d2bb35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f54d2bb35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f54d2bb35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f54d2bb35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f54d2bb35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f54d2bb35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f54d2bb35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f54d2bb35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54d2bb35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54d2bb35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f54d2bb35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f54d2bb35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f55577765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f55577765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f5557776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f5557776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f55577765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f55577765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f54d2bb35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f54d2bb35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f54d2bb35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f54d2bb35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54d2bb35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54d2bb35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54d2bb35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54d2bb35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54d2bb35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54d2bb35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54d2bb35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54d2bb35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54d2bb359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54d2bb359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54d2bb35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54d2bb35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54d2bb35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54d2bb35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54d2bb35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54d2bb35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54d2bb35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54d2bb35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54d2bb359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54d2bb35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54d2bb35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54d2bb35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54d2bb359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54d2bb359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54d2bb359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54d2bb359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54d2bb359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54d2bb359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54d2bb35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54d2bb35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54d2bb3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54d2bb3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54d2bb35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54d2bb35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55ebd5bf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55ebd5bf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54d2bb35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54d2bb35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54d2bb35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54d2bb35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54d2bb35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54d2bb35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54d2bb35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54d2bb35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54d2bb35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54d2bb35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54d2bb35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54d2bb35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54d2bb3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54d2bb3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54d2bb359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54d2bb359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54d2bb359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54d2bb359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54d2bb35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54d2bb35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54d2bb35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54d2bb35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54d2bb35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f54d2bb35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f54d2bb3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f54d2bb3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f54d2bb359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f54d2bb359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54d2bb359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f54d2bb35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f54d2bb35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f54d2bb35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54d2bb359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54d2bb35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54d2bb359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f54d2bb359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f54d2bb35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f54d2bb35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54d2bb359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54d2bb35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54d2bb35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f54d2bb35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54d2bb359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f54d2bb359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f54d2bb359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f54d2bb359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f54d2bb359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f54d2bb359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54d2bb359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54d2bb359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f54d2bb359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f54d2bb359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54d2bb359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f54d2bb359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f54d2bb359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f54d2bb359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54d2bb359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f54d2bb35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f54d2bb359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f54d2bb359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55577765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55577765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54d2bb359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f54d2bb359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f54d2bb359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f54d2bb359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54d2bb35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54d2bb35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f55ebd5bf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f55ebd5bf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f55577765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f55577765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f55ebd5b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f55ebd5b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f55ebd5bf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f55ebd5bf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55ebd5b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55ebd5b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f55ebd5bf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f55ebd5bf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f55ebd5bf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f55ebd5bf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54d2bb35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54d2bb35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55ebd5bf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55ebd5bf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f55ebd5bf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f55ebd5bf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f55ebd5b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f55ebd5b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f55ebd5b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f55ebd5b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f55ebd5bf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f55ebd5b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55ebd5bf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55ebd5bf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f55ebd5b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f55ebd5b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f55ebd5bf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f55ebd5bf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f55ebd5bf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f55ebd5bf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f55ebd5bf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f55ebd5bf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54d2bb35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54d2bb35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f55ebd5bf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f55ebd5bf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f55ebd5bf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f55ebd5bf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f55ebd5bf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f55ebd5bf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f55ebd5b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f55ebd5b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f55ebd5bf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f55ebd5bf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f55ebd5bf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f55ebd5bf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55ebd5bf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55ebd5bf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f55ebd5bf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f55ebd5bf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f55ebd5bf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f55ebd5bf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f55ebd5bf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f55ebd5bf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54d2bb35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54d2bb35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f55ebd5bf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f55ebd5bf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f55ebd5bf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f55ebd5bf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f55ebd5bf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f55ebd5bf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55ebd5bf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55ebd5bf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caffa2ec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caffa2ec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affa2ec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caffa2ec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affa2ec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caffa2ec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caffa2ec4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caffa2ec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affa2ec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caffa2ec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caffa2ec4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caffa2ec4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lnkd.in/gQbkZzji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hyperlink" Target="https://github.com/cursos-uai/metodologias-agiles" TargetMode="External"/><Relationship Id="rId6" Type="http://schemas.openxmlformats.org/officeDocument/2006/relationships/hyperlink" Target="https://youtu.be/8TdMJMYt2Nk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1.png"/><Relationship Id="rId4" Type="http://schemas.openxmlformats.org/officeDocument/2006/relationships/image" Target="../media/image12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3.png"/><Relationship Id="rId4" Type="http://schemas.openxmlformats.org/officeDocument/2006/relationships/hyperlink" Target="https://agilemanifesto.org/iso/es/manifesto.html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3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Relationship Id="rId5" Type="http://schemas.openxmlformats.org/officeDocument/2006/relationships/image" Target="../media/image11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8.png"/><Relationship Id="rId4" Type="http://schemas.openxmlformats.org/officeDocument/2006/relationships/image" Target="../media/image1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5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8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5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5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6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0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5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8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6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hyperlink" Target="https://github.com/cursos-uai/metodologias-agiles" TargetMode="External"/><Relationship Id="rId5" Type="http://schemas.openxmlformats.org/officeDocument/2006/relationships/hyperlink" Target="https://youtu.be/8TdMJMYt2N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hyperlink" Target="https://worrydream.com/refs/Brooks_1986_-_No_Silver_Bullet.pd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ocs.google.com/document/d/13AiC7tsTU7WvUa87QHYiJH6z77UvyhpxUS9NQ65lT4o/edit?usp=sharing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www.notion.so/Gestor-de-taller-mec-nico-AgrimManager-a8d44826c2494e15bcb235fc1019938d#cd3ccf181d9c4a1b9253416cd9b74f57" TargetMode="External"/><Relationship Id="rId4" Type="http://schemas.openxmlformats.org/officeDocument/2006/relationships/hyperlink" Target="https://www.notion.so/Trabajo-fin-de-grado-repositorio-b748afe1e54e46c189f5f85914d4474c" TargetMode="External"/><Relationship Id="rId11" Type="http://schemas.openxmlformats.org/officeDocument/2006/relationships/hyperlink" Target="https://docs.google.com/document/d/1e0QTVMxo_TYzE6yfgxRs9498SYF103vW/edit?usp=sharing&amp;ouid=108788722992578291386&amp;rtpof=true&amp;sd=true" TargetMode="External"/><Relationship Id="rId10" Type="http://schemas.openxmlformats.org/officeDocument/2006/relationships/hyperlink" Target="https://drive.google.com/file/d/1Zt4tgtnFJ53uZrJv_zxlBb5QdMSK7nIg/view?usp=sharing" TargetMode="External"/><Relationship Id="rId9" Type="http://schemas.openxmlformats.org/officeDocument/2006/relationships/hyperlink" Target="https://github.com/USantaTecla-tech-java/game-ticTacToe/tree/master/domainModel/basic#vista-de-desplieguef%C3%ADsica" TargetMode="External"/><Relationship Id="rId5" Type="http://schemas.openxmlformats.org/officeDocument/2006/relationships/hyperlink" Target="https://github.com/USantaTecla-0-domains/game-ticTacToe#domainmodel" TargetMode="External"/><Relationship Id="rId6" Type="http://schemas.openxmlformats.org/officeDocument/2006/relationships/hyperlink" Target="https://github.com/USantaTecla-0-domains/game-ticTacToe/blob/master/1.0.basic/README.md" TargetMode="External"/><Relationship Id="rId7" Type="http://schemas.openxmlformats.org/officeDocument/2006/relationships/hyperlink" Target="https://github.com/USantaTecla-tech-java/game-ticTacToe/tree/master/domainModel/basic#vista-de-l%C3%B3gicadise%C3%B1o" TargetMode="External"/><Relationship Id="rId8" Type="http://schemas.openxmlformats.org/officeDocument/2006/relationships/hyperlink" Target="https://github.com/USantaTecla-tech-java/game-ticTacToe/tree/master/domainModel/basic#vista-de-desarrolloimplementaci%C3%B3n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docs.google.com/document/d/13AiC7tsTU7WvUa87QHYiJH6z77UvyhpxUS9NQ65lT4o/edit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2.png"/><Relationship Id="rId4" Type="http://schemas.openxmlformats.org/officeDocument/2006/relationships/image" Target="../media/image8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5.png"/><Relationship Id="rId4" Type="http://schemas.openxmlformats.org/officeDocument/2006/relationships/hyperlink" Target="https://arxiv.org/pdf/2308.00352v5.pdf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3.png"/><Relationship Id="rId4" Type="http://schemas.openxmlformats.org/officeDocument/2006/relationships/image" Target="../media/image8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2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2.png"/><Relationship Id="rId4" Type="http://schemas.openxmlformats.org/officeDocument/2006/relationships/image" Target="../media/image10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ÁGILES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T123 – 33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Universidad Abierta Interamericana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Presentate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1528325" y="1190925"/>
            <a:ext cx="625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Nombre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Experiencia con el desarrollo de software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AutoNum type="arabicPeriod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Tipo de proyecto de desarrollo en el que te gustaría hacer el Trabajo Práctico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58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407975" y="37118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050"/>
            <a:ext cx="8839202" cy="289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50" y="1028350"/>
            <a:ext cx="8839199" cy="325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</a:t>
            </a:r>
            <a:endParaRPr/>
          </a:p>
        </p:txBody>
      </p:sp>
      <p:sp>
        <p:nvSpPr>
          <p:cNvPr id="734" name="Google Shape;734;p114"/>
          <p:cNvSpPr txBox="1"/>
          <p:nvPr/>
        </p:nvSpPr>
        <p:spPr>
          <a:xfrm>
            <a:off x="782075" y="1701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https://lnkd.in/gQbkZzji</a:t>
            </a:r>
            <a:endParaRPr/>
          </a:p>
        </p:txBody>
      </p:sp>
      <p:sp>
        <p:nvSpPr>
          <p:cNvPr id="735" name="Google Shape;735;p114"/>
          <p:cNvSpPr txBox="1"/>
          <p:nvPr/>
        </p:nvSpPr>
        <p:spPr>
          <a:xfrm>
            <a:off x="673650" y="1162875"/>
            <a:ext cx="655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Analiza el el código fuente de la implementación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Fundamentos Ágiles</a:t>
            </a:r>
            <a:endParaRPr/>
          </a:p>
        </p:txBody>
      </p:sp>
      <p:sp>
        <p:nvSpPr>
          <p:cNvPr id="741" name="Google Shape;741;p1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938" y="709550"/>
            <a:ext cx="737613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50" y="808600"/>
            <a:ext cx="818136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18"/>
          <p:cNvSpPr txBox="1"/>
          <p:nvPr/>
        </p:nvSpPr>
        <p:spPr>
          <a:xfrm>
            <a:off x="3818925" y="1774550"/>
            <a:ext cx="356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Qué es Ágil ?</a:t>
            </a:r>
            <a:endParaRPr sz="2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600" y="771450"/>
            <a:ext cx="298736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6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025" y="740500"/>
            <a:ext cx="766623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58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1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8839201" cy="24619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407975" y="37118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00" y="802400"/>
            <a:ext cx="783364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714173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00" y="790025"/>
            <a:ext cx="869873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Desarrollo Ágil</a:t>
            </a:r>
            <a:endParaRPr/>
          </a:p>
        </p:txBody>
      </p:sp>
      <p:pic>
        <p:nvPicPr>
          <p:cNvPr id="801" name="Google Shape;80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27175"/>
            <a:ext cx="12573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950" y="771450"/>
            <a:ext cx="7483650" cy="3472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00" y="783825"/>
            <a:ext cx="618213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725" y="736650"/>
            <a:ext cx="5312852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27"/>
          <p:cNvSpPr txBox="1"/>
          <p:nvPr/>
        </p:nvSpPr>
        <p:spPr>
          <a:xfrm>
            <a:off x="98250" y="47102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Manifiesto Ágil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425" y="709550"/>
            <a:ext cx="539835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?</a:t>
            </a:r>
            <a:endParaRPr/>
          </a:p>
        </p:txBody>
      </p:sp>
      <p:pic>
        <p:nvPicPr>
          <p:cNvPr id="827" name="Google Shape;82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00" y="765250"/>
            <a:ext cx="560165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3" name="Google Shape;83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2" cy="207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1018"/>
            <a:ext cx="3856300" cy="199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725" y="2939143"/>
            <a:ext cx="3082677" cy="199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4196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775" y="820950"/>
            <a:ext cx="4267200" cy="28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de Software</a:t>
            </a:r>
            <a:endParaRPr/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8" name="Google Shape;84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783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95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70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13" y="777625"/>
            <a:ext cx="790372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2" name="Google Shape;87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02385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375" y="765275"/>
            <a:ext cx="382204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563" y="752900"/>
            <a:ext cx="7174876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0" name="Google Shape;89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400" y="783825"/>
            <a:ext cx="586264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820975"/>
            <a:ext cx="8839200" cy="2175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63" y="734300"/>
            <a:ext cx="693507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2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670925"/>
            <a:ext cx="8839200" cy="3097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453725" y="3819900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75" y="812425"/>
            <a:ext cx="625389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5" y="783825"/>
            <a:ext cx="813021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25" y="752900"/>
            <a:ext cx="845355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13" y="746675"/>
            <a:ext cx="803988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2" name="Google Shape;93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88" y="752875"/>
            <a:ext cx="682553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246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7719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625" y="724275"/>
            <a:ext cx="716698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6" name="Google Shape;95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50" y="653850"/>
            <a:ext cx="728792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625" y="765275"/>
            <a:ext cx="721166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00" y="783800"/>
            <a:ext cx="768354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8" name="Google Shape;96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783800"/>
            <a:ext cx="715603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4" name="Google Shape;97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5" y="820950"/>
            <a:ext cx="860750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0" name="Google Shape;98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00" y="736650"/>
            <a:ext cx="6702720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6" name="Google Shape;986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00" y="721925"/>
            <a:ext cx="787882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1876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63" y="820950"/>
            <a:ext cx="794516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38" y="734325"/>
            <a:ext cx="762902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81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6" name="Google Shape;101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1835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8" cy="3642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00" y="740525"/>
            <a:ext cx="7756893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8" name="Google Shape;102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50" y="796225"/>
            <a:ext cx="738896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ENTRE UNA METODOLOGÍA ÁGIL Y TRADICIONAL </a:t>
            </a:r>
            <a:endParaRPr/>
          </a:p>
        </p:txBody>
      </p:sp>
      <p:pic>
        <p:nvPicPr>
          <p:cNvPr id="1034" name="Google Shape;1034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875" y="796200"/>
            <a:ext cx="442423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ENTRE UNA METODOLOGÍA ÁGIL Y TRADICIONAL </a:t>
            </a:r>
            <a:endParaRPr/>
          </a:p>
        </p:txBody>
      </p:sp>
      <p:pic>
        <p:nvPicPr>
          <p:cNvPr id="1040" name="Google Shape;104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88" y="965550"/>
            <a:ext cx="8093925" cy="37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ENTRE UNA METODOLOGÍA ÁGIL Y TRADICIONAL </a:t>
            </a:r>
            <a:endParaRPr/>
          </a:p>
        </p:txBody>
      </p:sp>
      <p:pic>
        <p:nvPicPr>
          <p:cNvPr id="1046" name="Google Shape;1046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50" y="1446550"/>
            <a:ext cx="8013600" cy="23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2" name="Google Shape;1052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3359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10</a:t>
            </a:r>
            <a:endParaRPr/>
          </a:p>
        </p:txBody>
      </p:sp>
      <p:pic>
        <p:nvPicPr>
          <p:cNvPr id="1058" name="Google Shape;105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421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75" y="814775"/>
            <a:ext cx="800002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25" y="790025"/>
            <a:ext cx="8024986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/>
          <p:nvPr/>
        </p:nvSpPr>
        <p:spPr>
          <a:xfrm>
            <a:off x="4413125" y="3464300"/>
            <a:ext cx="1225500" cy="2970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CPS - Bucles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92075" y="34925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3</a:t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992850" y="1279350"/>
            <a:ext cx="7765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Qué ventajas y desventajas tienen los diagramas UML ?</a:t>
            </a:r>
            <a:endParaRPr sz="22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Roboto"/>
              <a:buChar char="-"/>
            </a:pPr>
            <a:r>
              <a:rPr b="1" lang="es" sz="1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Ayuda</a:t>
            </a:r>
            <a:r>
              <a:rPr lang="es" sz="1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:  Se puede relacionar con los plano de la Ingeniería tradicional</a:t>
            </a:r>
            <a:endParaRPr sz="15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58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407975" y="37118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Mejorar la vida - Sacar el dolor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875"/>
            <a:ext cx="8839202" cy="39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 rot="2700000">
            <a:off x="7014312" y="599798"/>
            <a:ext cx="2622376" cy="3538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-"/>
            </a:pPr>
            <a:r>
              <a:rPr lang="es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Mejorar</a:t>
            </a:r>
            <a:r>
              <a:rPr lang="es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la vida - Sacar el dolor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presentamos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475" y="706350"/>
            <a:ext cx="5848899" cy="203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988" y="2870275"/>
            <a:ext cx="5881865" cy="18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4</a:t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2062650" y="1310275"/>
            <a:ext cx="530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Qué complejidad agrega el factor humana en el desarrollo de software ?</a:t>
            </a:r>
            <a:endParaRPr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58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407975" y="37118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125" y="790025"/>
            <a:ext cx="6515726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6888950" y="2251150"/>
            <a:ext cx="22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402325" y="2325450"/>
            <a:ext cx="1603200" cy="602700"/>
          </a:xfrm>
          <a:prstGeom prst="wedgeEllipseCallout">
            <a:avLst>
              <a:gd fmla="val 138018" name="adj1"/>
              <a:gd fmla="val 1348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oboto"/>
                <a:ea typeface="Roboto"/>
                <a:cs typeface="Roboto"/>
                <a:sym typeface="Roboto"/>
              </a:rPr>
              <a:t>Resolver mal el problema correcto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3"/>
          <p:cNvSpPr/>
          <p:nvPr/>
        </p:nvSpPr>
        <p:spPr>
          <a:xfrm>
            <a:off x="6577150" y="2886350"/>
            <a:ext cx="1603200" cy="602700"/>
          </a:xfrm>
          <a:prstGeom prst="wedgeEllipseCallout">
            <a:avLst>
              <a:gd fmla="val -107381" name="adj1"/>
              <a:gd fmla="val 118811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oboto"/>
                <a:ea typeface="Roboto"/>
                <a:cs typeface="Roboto"/>
                <a:sym typeface="Roboto"/>
              </a:rPr>
              <a:t>Resolver bien el problema incorrecto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Puesta en funcionamiento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3" y="771450"/>
            <a:ext cx="7923565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775" y="53468"/>
            <a:ext cx="371475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800" y="771450"/>
            <a:ext cx="604500" cy="4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923" y="2108198"/>
            <a:ext cx="1405100" cy="7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importancia de lo </a:t>
            </a:r>
            <a:r>
              <a:rPr lang="es">
                <a:solidFill>
                  <a:schemeClr val="accent3"/>
                </a:solidFill>
              </a:rPr>
              <a:t>funcional</a:t>
            </a:r>
            <a:r>
              <a:rPr lang="es"/>
              <a:t> del soft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75" y="715750"/>
            <a:ext cx="778572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13" y="3117700"/>
            <a:ext cx="1692075" cy="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5</a:t>
            </a:r>
            <a:endParaRPr/>
          </a:p>
        </p:txBody>
      </p:sp>
      <p:sp>
        <p:nvSpPr>
          <p:cNvPr id="233" name="Google Shape;233;p36"/>
          <p:cNvSpPr txBox="1"/>
          <p:nvPr/>
        </p:nvSpPr>
        <p:spPr>
          <a:xfrm>
            <a:off x="953250" y="932800"/>
            <a:ext cx="7501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Proponga cinco elementos que ayuden en el desarrollo de software referido a la propiedad de flexibilidad que se requiere.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Ejemplo: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Diseño para el cambio,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Ocultamiento de la Información,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Herramientas de especificación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393288" y="3773775"/>
            <a:ext cx="8492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El alumno debe actualizar la resolución de los ejercicios y el trabajo práctico haciendo pull request al siguiente repo: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https://github.com/cursos-uai/metodologias-agiles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s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Mirar el siguiente video de ayuda:</a:t>
            </a:r>
            <a:r>
              <a:rPr lang="es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https://youtu.be/8TdMJMYt2Nk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675" y="771425"/>
            <a:ext cx="7347155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575" y="1850648"/>
            <a:ext cx="887000" cy="9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Calidad -&gt; Foco / Proceso -&gt; Métricas</a:t>
            </a:r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25" y="746700"/>
            <a:ext cx="634839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50" y="1811300"/>
            <a:ext cx="619125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150" y="109225"/>
            <a:ext cx="4276724" cy="21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6</a:t>
            </a:r>
            <a:endParaRPr/>
          </a:p>
        </p:txBody>
      </p:sp>
      <p:sp>
        <p:nvSpPr>
          <p:cNvPr id="260" name="Google Shape;260;p40"/>
          <p:cNvSpPr txBox="1"/>
          <p:nvPr/>
        </p:nvSpPr>
        <p:spPr>
          <a:xfrm>
            <a:off x="1330775" y="1335100"/>
            <a:ext cx="18600" cy="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854175" y="1236075"/>
            <a:ext cx="66105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Brindar un ejemplo en que se vean reflejadas las siguientes ventajas de la aplicación de normas en el desarrollo de software: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Mejora la calidad del software:</a:t>
            </a:r>
            <a:r>
              <a:rPr lang="es"/>
              <a:t> Reduce el número de errores y defectos, aumenta la confiabilidad y la seguridad.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Optimiza el proceso de desarrollo</a:t>
            </a:r>
            <a:r>
              <a:rPr lang="es">
                <a:solidFill>
                  <a:srgbClr val="DD7E6B"/>
                </a:solidFill>
              </a:rPr>
              <a:t>:</a:t>
            </a:r>
            <a:r>
              <a:rPr lang="es"/>
              <a:t> Aumenta la eficiencia y la productividad.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Mejora la satisfacción del cliente</a:t>
            </a:r>
            <a:r>
              <a:rPr lang="es">
                <a:solidFill>
                  <a:srgbClr val="DD7E6B"/>
                </a:solidFill>
              </a:rPr>
              <a:t>:</a:t>
            </a:r>
            <a:r>
              <a:rPr lang="es"/>
              <a:t> Garantiza que el software cumple con las expectativas del cliente.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Reduce costos</a:t>
            </a:r>
            <a:r>
              <a:rPr lang="es">
                <a:solidFill>
                  <a:srgbClr val="DD7E6B"/>
                </a:solidFill>
              </a:rPr>
              <a:t>:</a:t>
            </a:r>
            <a:r>
              <a:rPr lang="es"/>
              <a:t> Minimiza los costos de desarrollo y mantenimiento.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DD7E6B"/>
                </a:solidFill>
              </a:rPr>
              <a:t>Aumenta la com</a:t>
            </a:r>
            <a:r>
              <a:rPr b="1" lang="es">
                <a:solidFill>
                  <a:srgbClr val="DD7E6B"/>
                </a:solidFill>
              </a:rPr>
              <a:t>petitividad</a:t>
            </a:r>
            <a:r>
              <a:rPr lang="es">
                <a:solidFill>
                  <a:srgbClr val="DD7E6B"/>
                </a:solidFill>
              </a:rPr>
              <a:t>:</a:t>
            </a:r>
            <a:r>
              <a:rPr lang="es"/>
              <a:t> Permite a las empresas diferenciarse de la competencia.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8" y="746700"/>
            <a:ext cx="7478631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491" y="115766"/>
            <a:ext cx="1733351" cy="11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Contrato didáctico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15700" y="1025625"/>
            <a:ext cx="35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 Parciales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Trabajo práctico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366700" y="1137050"/>
            <a:ext cx="1510200" cy="602700"/>
          </a:xfrm>
          <a:prstGeom prst="wedgeRectCallout">
            <a:avLst>
              <a:gd fmla="val -221783" name="adj1"/>
              <a:gd fmla="val -10626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Regularización de la materia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391475" y="3301075"/>
            <a:ext cx="1324500" cy="602700"/>
          </a:xfrm>
          <a:prstGeom prst="wedgeRectCallout">
            <a:avLst>
              <a:gd fmla="val -221783" name="adj1"/>
              <a:gd fmla="val -10626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Aprobación de la Materia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45275" y="3189625"/>
            <a:ext cx="363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 examen final está basado en el trabajo práctico y reflexiones teóricas de la materia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Personas - Proceso - Producto - Tecnología 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88" y="796175"/>
            <a:ext cx="767522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de Desarrollo</a:t>
            </a:r>
            <a:endParaRPr/>
          </a:p>
        </p:txBody>
      </p:sp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58202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00" y="752875"/>
            <a:ext cx="786725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-&gt; Diseño -&gt; Desarrollo -&gt; Prueba -&gt; </a:t>
            </a:r>
            <a:r>
              <a:rPr lang="es"/>
              <a:t>Productivo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150" y="808600"/>
            <a:ext cx="740711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Incertidumbre del desarrollo de software </a:t>
            </a:r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04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96" y="709550"/>
            <a:ext cx="6800755" cy="4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8"/>
          <p:cNvSpPr txBox="1"/>
          <p:nvPr/>
        </p:nvSpPr>
        <p:spPr>
          <a:xfrm>
            <a:off x="154725" y="1551725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Diagramas -&gt;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154725" y="3282450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Refinamiento</a:t>
            </a: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-&gt;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>
            <a:off x="180975" y="4511825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Cascada</a:t>
            </a:r>
            <a:r>
              <a:rPr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-&gt;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Aprender a gestionar los cambios de requisitos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950" y="701025"/>
            <a:ext cx="7052930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/>
        </p:nvSpPr>
        <p:spPr>
          <a:xfrm>
            <a:off x="43325" y="2925825"/>
            <a:ext cx="1720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Se van descubriendo la problemática -&gt;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43325" y="3703375"/>
            <a:ext cx="1811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Aparece cuando se pone en funcionamiento -&gt;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Desarrollos que sean fácilmente </a:t>
            </a:r>
            <a:r>
              <a:rPr b="1" lang="es">
                <a:solidFill>
                  <a:schemeClr val="accent3"/>
                </a:solidFill>
              </a:rPr>
              <a:t>modificables</a:t>
            </a:r>
            <a:r>
              <a:rPr lang="es"/>
              <a:t> y </a:t>
            </a:r>
            <a:r>
              <a:rPr b="1" lang="es">
                <a:solidFill>
                  <a:schemeClr val="accent3"/>
                </a:solidFill>
              </a:rPr>
              <a:t>robustos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5" y="693325"/>
            <a:ext cx="8839201" cy="4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/>
        </p:nvSpPr>
        <p:spPr>
          <a:xfrm rot="-940467">
            <a:off x="3339515" y="4535449"/>
            <a:ext cx="2344070" cy="296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Modificables y Robusto -&gt;</a:t>
            </a:r>
            <a:endParaRPr sz="11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Feedback -&gt; Iteraciones del usuario final</a:t>
            </a:r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2875"/>
            <a:ext cx="8839201" cy="3916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51"/>
          <p:cNvCxnSpPr/>
          <p:nvPr/>
        </p:nvCxnSpPr>
        <p:spPr>
          <a:xfrm>
            <a:off x="3354725" y="2443025"/>
            <a:ext cx="6810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51"/>
          <p:cNvCxnSpPr/>
          <p:nvPr/>
        </p:nvCxnSpPr>
        <p:spPr>
          <a:xfrm>
            <a:off x="7332250" y="2443025"/>
            <a:ext cx="6810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las clases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75650" y="1198950"/>
            <a:ext cx="35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50 % Teoría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50 % Práctica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del cliente en el proceso</a:t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0" y="796200"/>
            <a:ext cx="8468103" cy="421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52"/>
          <p:cNvCxnSpPr/>
          <p:nvPr/>
        </p:nvCxnSpPr>
        <p:spPr>
          <a:xfrm>
            <a:off x="337950" y="2831750"/>
            <a:ext cx="5152200" cy="1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4" name="Google Shape;3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74731">
            <a:off x="7943450" y="2563575"/>
            <a:ext cx="1656325" cy="6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Cliente emponderado</a:t>
            </a:r>
            <a:endParaRPr/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6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691000"/>
            <a:ext cx="8839201" cy="21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00" y="2830625"/>
            <a:ext cx="4131582" cy="188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4848" y="2799300"/>
            <a:ext cx="3690500" cy="2303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9" name="Google Shape;359;p54"/>
          <p:cNvSpPr txBox="1"/>
          <p:nvPr/>
        </p:nvSpPr>
        <p:spPr>
          <a:xfrm>
            <a:off x="208100" y="4712550"/>
            <a:ext cx="40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6"/>
              </a:rPr>
              <a:t>https://worrydream.com/refs/Brooks_1986_-_No_Silver_Bullet.pdf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734275"/>
            <a:ext cx="789012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Esenciales -&gt; experiencia, dominio, requerimientos</a:t>
            </a:r>
            <a:endParaRPr/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1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6"/>
          <p:cNvSpPr txBox="1"/>
          <p:nvPr/>
        </p:nvSpPr>
        <p:spPr>
          <a:xfrm>
            <a:off x="1194600" y="3359100"/>
            <a:ext cx="706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-"/>
            </a:pPr>
            <a:r>
              <a:rPr b="1" lang="es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Complejidad - Conformidad - Cambiabilidad - Invisibilidad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250" y="740500"/>
            <a:ext cx="728070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7</a:t>
            </a:r>
            <a:endParaRPr/>
          </a:p>
        </p:txBody>
      </p:sp>
      <p:sp>
        <p:nvSpPr>
          <p:cNvPr id="384" name="Google Shape;384;p58"/>
          <p:cNvSpPr txBox="1"/>
          <p:nvPr/>
        </p:nvSpPr>
        <p:spPr>
          <a:xfrm>
            <a:off x="1316250" y="1372250"/>
            <a:ext cx="65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Dar un ejemplo de cada uno de los cuellos de botellas analizados anteriormente en el paper de Brooks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925" y="734300"/>
            <a:ext cx="678477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25" y="746700"/>
            <a:ext cx="47529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0" y="771450"/>
            <a:ext cx="821938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Estudio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00" y="827175"/>
            <a:ext cx="5039611" cy="421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del proceso ICONIX</a:t>
            </a: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38" y="1161400"/>
            <a:ext cx="86582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</a:t>
            </a:r>
            <a:endParaRPr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00" y="771425"/>
            <a:ext cx="750066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Desde los Casos de Usos al Código</a:t>
            </a:r>
            <a:endParaRPr/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0" y="765275"/>
            <a:ext cx="802327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Situación inicial</a:t>
            </a:r>
            <a:endParaRPr/>
          </a:p>
        </p:txBody>
      </p:sp>
      <p:pic>
        <p:nvPicPr>
          <p:cNvPr id="426" name="Google Shape;4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88" y="746675"/>
            <a:ext cx="7305785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Clases</a:t>
            </a:r>
            <a:endParaRPr/>
          </a:p>
        </p:txBody>
      </p:sp>
      <p:pic>
        <p:nvPicPr>
          <p:cNvPr id="432" name="Google Shape;4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425" y="802400"/>
            <a:ext cx="68898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Asignación de comportamiento</a:t>
            </a:r>
            <a:endParaRPr/>
          </a:p>
        </p:txBody>
      </p:sp>
      <p:pic>
        <p:nvPicPr>
          <p:cNvPr id="438" name="Google Shape;4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500" y="783800"/>
            <a:ext cx="674492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Robustez</a:t>
            </a:r>
            <a:endParaRPr/>
          </a:p>
        </p:txBody>
      </p:sp>
      <p:pic>
        <p:nvPicPr>
          <p:cNvPr id="444" name="Google Shape;4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00" y="740500"/>
            <a:ext cx="766393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Dominio</a:t>
            </a:r>
            <a:endParaRPr/>
          </a:p>
        </p:txBody>
      </p:sp>
      <p:pic>
        <p:nvPicPr>
          <p:cNvPr id="450" name="Google Shape;4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75" y="721925"/>
            <a:ext cx="726623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ICONIX completo</a:t>
            </a:r>
            <a:endParaRPr/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75" y="715725"/>
            <a:ext cx="648017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50" y="802400"/>
            <a:ext cx="8839201" cy="398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5090300" y="798200"/>
            <a:ext cx="413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-"/>
            </a:pPr>
            <a:r>
              <a:rPr lang="es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Por qué necesitamos esas competencias ?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143675" y="1975900"/>
            <a:ext cx="389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-"/>
            </a:pPr>
            <a:r>
              <a:rPr lang="es" sz="2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Vale la pena el esfuerzo de estar 16 clases?</a:t>
            </a:r>
            <a:endParaRPr sz="2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0" y="726550"/>
            <a:ext cx="5039611" cy="421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 a responder</a:t>
            </a:r>
            <a:endParaRPr/>
          </a:p>
        </p:txBody>
      </p:sp>
      <p:pic>
        <p:nvPicPr>
          <p:cNvPr id="468" name="Google Shape;4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40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0900"/>
            <a:ext cx="8839201" cy="361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8 - Trabajo Práctico (Etapa 1 / 3)</a:t>
            </a:r>
            <a:endParaRPr/>
          </a:p>
        </p:txBody>
      </p:sp>
      <p:sp>
        <p:nvSpPr>
          <p:cNvPr id="480" name="Google Shape;480;p74"/>
          <p:cNvSpPr txBox="1"/>
          <p:nvPr/>
        </p:nvSpPr>
        <p:spPr>
          <a:xfrm>
            <a:off x="445650" y="1070775"/>
            <a:ext cx="84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Hacer clic en este </a:t>
            </a:r>
            <a:r>
              <a:rPr lang="e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s"/>
              <a:t> para acceder a los ejercicio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Unificado</a:t>
            </a:r>
            <a:endParaRPr/>
          </a:p>
        </p:txBody>
      </p:sp>
      <p:sp>
        <p:nvSpPr>
          <p:cNvPr id="486" name="Google Shape;486;p7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Unificado de Desarrollo</a:t>
            </a:r>
            <a:endParaRPr/>
          </a:p>
        </p:txBody>
      </p:sp>
      <p:pic>
        <p:nvPicPr>
          <p:cNvPr id="492" name="Google Shape;4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2715989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989" y="771450"/>
            <a:ext cx="5970811" cy="238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675" y="728125"/>
            <a:ext cx="620463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4083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0" y="752900"/>
            <a:ext cx="813317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895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255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286626" cy="149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9275"/>
            <a:ext cx="7286625" cy="19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0" y="752875"/>
            <a:ext cx="8191084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55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481750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900" y="715750"/>
            <a:ext cx="532952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00" y="802400"/>
            <a:ext cx="740683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?</a:t>
            </a:r>
            <a:endParaRPr/>
          </a:p>
        </p:txBody>
      </p:sp>
      <p:pic>
        <p:nvPicPr>
          <p:cNvPr id="559" name="Google Shape;55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7125"/>
            <a:ext cx="8839201" cy="31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?</a:t>
            </a:r>
            <a:endParaRPr/>
          </a:p>
        </p:txBody>
      </p:sp>
      <p:pic>
        <p:nvPicPr>
          <p:cNvPr id="565" name="Google Shape;56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250" y="752875"/>
            <a:ext cx="658419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1990775"/>
            <a:ext cx="8839200" cy="296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190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881" y="16350"/>
            <a:ext cx="6811333" cy="50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213175" cy="1466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0700"/>
            <a:ext cx="7213176" cy="123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750" y="76200"/>
            <a:ext cx="5529461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5" y="1384225"/>
            <a:ext cx="47910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850" y="1857800"/>
            <a:ext cx="3584700" cy="227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002039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889" y="687125"/>
            <a:ext cx="422868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3813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950" y="115350"/>
            <a:ext cx="2573549" cy="2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950" y="2473975"/>
            <a:ext cx="2573550" cy="26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42197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65295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652502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63" y="771475"/>
            <a:ext cx="751697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641" name="Google Shape;641;p100"/>
          <p:cNvSpPr txBox="1"/>
          <p:nvPr/>
        </p:nvSpPr>
        <p:spPr>
          <a:xfrm>
            <a:off x="191875" y="1081325"/>
            <a:ext cx="3565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673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Gestor de taller mecánico AgrimManager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Documentación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Google Shape;642;p100"/>
          <p:cNvSpPr txBox="1"/>
          <p:nvPr/>
        </p:nvSpPr>
        <p:spPr>
          <a:xfrm>
            <a:off x="637525" y="2195450"/>
            <a:ext cx="3565200" cy="28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673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s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TicTacToe</a:t>
            </a:r>
            <a:endParaRPr b="1"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Modelo del dominio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Vista de Casos de Uso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Vista de Diseño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Vista de Implementación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Vista de Despliegue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13208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s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Vista de Procesos</a:t>
            </a: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100"/>
          <p:cNvSpPr txBox="1"/>
          <p:nvPr/>
        </p:nvSpPr>
        <p:spPr>
          <a:xfrm>
            <a:off x="5168250" y="1161775"/>
            <a:ext cx="3000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673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Aplicación Web de Gestión de Donaciones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100"/>
          <p:cNvSpPr txBox="1"/>
          <p:nvPr/>
        </p:nvSpPr>
        <p:spPr>
          <a:xfrm>
            <a:off x="5502475" y="25067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6731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s" sz="1200" u="sng">
                <a:solidFill>
                  <a:srgbClr val="2156A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RUP y Arquitecturas Ágiles</a:t>
            </a:r>
            <a:endParaRPr sz="1200" u="sng">
              <a:solidFill>
                <a:srgbClr val="2156A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9</a:t>
            </a:r>
            <a:endParaRPr/>
          </a:p>
        </p:txBody>
      </p:sp>
      <p:sp>
        <p:nvSpPr>
          <p:cNvPr id="650" name="Google Shape;650;p101"/>
          <p:cNvSpPr txBox="1"/>
          <p:nvPr/>
        </p:nvSpPr>
        <p:spPr>
          <a:xfrm>
            <a:off x="303250" y="2126750"/>
            <a:ext cx="63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Hacer clic en este </a:t>
            </a: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s"/>
              <a:t> para acceder a los ejercicio</a:t>
            </a:r>
            <a:endParaRPr/>
          </a:p>
        </p:txBody>
      </p:sp>
      <p:sp>
        <p:nvSpPr>
          <p:cNvPr id="651" name="Google Shape;651;p101"/>
          <p:cNvSpPr txBox="1"/>
          <p:nvPr/>
        </p:nvSpPr>
        <p:spPr>
          <a:xfrm>
            <a:off x="203625" y="802300"/>
            <a:ext cx="849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Teniendo en cuenta los nuevos conceptos y habilidades aprendidas del proceso unificado, realiza las mejoras que considere necesario del trabajo práctico del Ejercicio 8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296150" cy="153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2457375"/>
            <a:ext cx="7210425" cy="1285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412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Itinerario</a:t>
            </a:r>
            <a:endParaRPr/>
          </a:p>
        </p:txBody>
      </p:sp>
      <p:pic>
        <p:nvPicPr>
          <p:cNvPr id="657" name="Google Shape;65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63" y="746725"/>
            <a:ext cx="5011473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Biografía</a:t>
            </a:r>
            <a:endParaRPr/>
          </a:p>
        </p:txBody>
      </p:sp>
      <p:pic>
        <p:nvPicPr>
          <p:cNvPr id="663" name="Google Shape;66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35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950" y="771450"/>
            <a:ext cx="614839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2212417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517" y="839525"/>
            <a:ext cx="22955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200" y="331900"/>
            <a:ext cx="4565944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25" y="760025"/>
            <a:ext cx="7496273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07"/>
          <p:cNvSpPr txBox="1"/>
          <p:nvPr/>
        </p:nvSpPr>
        <p:spPr>
          <a:xfrm>
            <a:off x="5924850" y="117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https://arxiv.org/pdf/2308.00352v5.pdf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38" y="794275"/>
            <a:ext cx="8474173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943" y="53613"/>
            <a:ext cx="3945425" cy="5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50" y="800000"/>
            <a:ext cx="810671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50" y="805700"/>
            <a:ext cx="7777294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375" y="56300"/>
            <a:ext cx="4256850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00" y="788575"/>
            <a:ext cx="722177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